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E3D5-F5CE-4596-9E11-EB689BF483E0}" type="datetimeFigureOut">
              <a:rPr lang="sk-SK" smtClean="0"/>
              <a:t>24.10.2018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8F33-5520-4E05-B595-B993FBA5A3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387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E3D5-F5CE-4596-9E11-EB689BF483E0}" type="datetimeFigureOut">
              <a:rPr lang="sk-SK" smtClean="0"/>
              <a:t>24.10.2018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8F33-5520-4E05-B595-B993FBA5A3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536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E3D5-F5CE-4596-9E11-EB689BF483E0}" type="datetimeFigureOut">
              <a:rPr lang="sk-SK" smtClean="0"/>
              <a:t>24.10.2018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8F33-5520-4E05-B595-B993FBA5A3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089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E3D5-F5CE-4596-9E11-EB689BF483E0}" type="datetimeFigureOut">
              <a:rPr lang="sk-SK" smtClean="0"/>
              <a:t>24.10.2018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8F33-5520-4E05-B595-B993FBA5A3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60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E3D5-F5CE-4596-9E11-EB689BF483E0}" type="datetimeFigureOut">
              <a:rPr lang="sk-SK" smtClean="0"/>
              <a:t>24.10.2018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8F33-5520-4E05-B595-B993FBA5A3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362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E3D5-F5CE-4596-9E11-EB689BF483E0}" type="datetimeFigureOut">
              <a:rPr lang="sk-SK" smtClean="0"/>
              <a:t>24.10.2018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8F33-5520-4E05-B595-B993FBA5A3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5423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E3D5-F5CE-4596-9E11-EB689BF483E0}" type="datetimeFigureOut">
              <a:rPr lang="sk-SK" smtClean="0"/>
              <a:t>24.10.2018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8F33-5520-4E05-B595-B993FBA5A3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161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E3D5-F5CE-4596-9E11-EB689BF483E0}" type="datetimeFigureOut">
              <a:rPr lang="sk-SK" smtClean="0"/>
              <a:t>24.10.2018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8F33-5520-4E05-B595-B993FBA5A3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8434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E3D5-F5CE-4596-9E11-EB689BF483E0}" type="datetimeFigureOut">
              <a:rPr lang="sk-SK" smtClean="0"/>
              <a:t>24.10.2018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8F33-5520-4E05-B595-B993FBA5A3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957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E3D5-F5CE-4596-9E11-EB689BF483E0}" type="datetimeFigureOut">
              <a:rPr lang="sk-SK" smtClean="0"/>
              <a:t>24.10.2018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8F33-5520-4E05-B595-B993FBA5A3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7103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E3D5-F5CE-4596-9E11-EB689BF483E0}" type="datetimeFigureOut">
              <a:rPr lang="sk-SK" smtClean="0"/>
              <a:t>24.10.2018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8F33-5520-4E05-B595-B993FBA5A3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9276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BE3D5-F5CE-4596-9E11-EB689BF483E0}" type="datetimeFigureOut">
              <a:rPr lang="sk-SK" smtClean="0"/>
              <a:t>24.10.2018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F8F33-5520-4E05-B595-B993FBA5A34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380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95788" y="2179592"/>
            <a:ext cx="9034212" cy="1566908"/>
          </a:xfrm>
        </p:spPr>
        <p:txBody>
          <a:bodyPr>
            <a:noAutofit/>
          </a:bodyPr>
          <a:lstStyle/>
          <a:p>
            <a:pPr algn="l"/>
            <a:r>
              <a:rPr lang="sk-SK" sz="4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sk-SK" sz="4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sk-SK" sz="4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sk-SK" sz="4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sk-SK" sz="40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sk-SK" sz="40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sk-SK" sz="4000" b="1" i="1" dirty="0" smtClean="0">
                <a:solidFill>
                  <a:schemeClr val="bg2">
                    <a:lumMod val="25000"/>
                  </a:schemeClr>
                </a:solidFill>
              </a:rPr>
              <a:t>Vzdelávanie pre demokraciu a ľudské práva</a:t>
            </a:r>
            <a:r>
              <a:rPr lang="sk-SK" sz="4000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sk-SK" sz="4000" dirty="0">
                <a:solidFill>
                  <a:schemeClr val="bg2">
                    <a:lumMod val="25000"/>
                  </a:schemeClr>
                </a:solidFill>
              </a:rPr>
            </a:br>
            <a:endParaRPr lang="sk-SK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95788" y="4114799"/>
            <a:ext cx="8280679" cy="1456267"/>
          </a:xfrm>
        </p:spPr>
        <p:txBody>
          <a:bodyPr>
            <a:normAutofit/>
          </a:bodyPr>
          <a:lstStyle/>
          <a:p>
            <a:pPr algn="l"/>
            <a:r>
              <a:rPr lang="sk-SK" sz="2000" b="1" i="1" dirty="0" err="1">
                <a:solidFill>
                  <a:schemeClr val="bg2">
                    <a:lumMod val="25000"/>
                  </a:schemeClr>
                </a:solidFill>
              </a:rPr>
              <a:t>Inkluzívne</a:t>
            </a:r>
            <a:r>
              <a:rPr lang="sk-SK" sz="2000" b="1" i="1" dirty="0">
                <a:solidFill>
                  <a:schemeClr val="bg2">
                    <a:lumMod val="25000"/>
                  </a:schemeClr>
                </a:solidFill>
              </a:rPr>
              <a:t> vzdelávanie v znevýhodnených podmienkach – ako to ide?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788" y="19592"/>
            <a:ext cx="4158000" cy="2160000"/>
          </a:xfrm>
          <a:prstGeom prst="rect">
            <a:avLst/>
          </a:prstGeom>
        </p:spPr>
      </p:pic>
      <p:grpSp>
        <p:nvGrpSpPr>
          <p:cNvPr id="8" name="Skupina 7"/>
          <p:cNvGrpSpPr>
            <a:grpSpLocks noChangeAspect="1"/>
          </p:cNvGrpSpPr>
          <p:nvPr/>
        </p:nvGrpSpPr>
        <p:grpSpPr>
          <a:xfrm>
            <a:off x="2144315" y="5805613"/>
            <a:ext cx="7903370" cy="972000"/>
            <a:chOff x="872374" y="5562593"/>
            <a:chExt cx="9912124" cy="1219048"/>
          </a:xfrm>
        </p:grpSpPr>
        <p:pic>
          <p:nvPicPr>
            <p:cNvPr id="5" name="Obrázok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2374" y="5562593"/>
              <a:ext cx="3123809" cy="1219048"/>
            </a:xfrm>
            <a:prstGeom prst="rect">
              <a:avLst/>
            </a:prstGeom>
          </p:spPr>
        </p:pic>
        <p:pic>
          <p:nvPicPr>
            <p:cNvPr id="6" name="Obrázok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01595" y="5562593"/>
              <a:ext cx="3123809" cy="1219048"/>
            </a:xfrm>
            <a:prstGeom prst="rect">
              <a:avLst/>
            </a:prstGeom>
          </p:spPr>
        </p:pic>
        <p:pic>
          <p:nvPicPr>
            <p:cNvPr id="7" name="Obrázok 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1348" y="5714917"/>
              <a:ext cx="234315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8841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29214" y="282029"/>
            <a:ext cx="11133573" cy="817563"/>
          </a:xfrm>
        </p:spPr>
        <p:txBody>
          <a:bodyPr>
            <a:normAutofit fontScale="90000"/>
          </a:bodyPr>
          <a:lstStyle/>
          <a:p>
            <a:pPr algn="l"/>
            <a:r>
              <a:rPr lang="sk-SK" sz="4400" b="1" i="1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sk-SK" sz="4400" b="1" i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sk-SK" sz="4400" b="1" i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sk-SK" sz="4400" b="1" i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sk-SK" sz="4400" b="1" i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sk-SK" sz="4400" b="1" i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sk-SK" sz="4400" b="1" i="1" dirty="0">
                <a:solidFill>
                  <a:schemeClr val="bg2">
                    <a:lumMod val="25000"/>
                  </a:schemeClr>
                </a:solidFill>
              </a:rPr>
              <a:t>Učíme sa pre život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29214" y="1250318"/>
            <a:ext cx="11133573" cy="4366711"/>
          </a:xfrm>
        </p:spPr>
        <p:txBody>
          <a:bodyPr>
            <a:normAutofit/>
          </a:bodyPr>
          <a:lstStyle/>
          <a:p>
            <a:pPr algn="l"/>
            <a:endParaRPr lang="sk-SK" sz="20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sk-SK" sz="2000" i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sk-SK" sz="20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/>
            <a:r>
              <a:rPr lang="sk-SK" sz="2000" b="1" i="1" dirty="0" smtClean="0">
                <a:solidFill>
                  <a:schemeClr val="bg2">
                    <a:lumMod val="25000"/>
                  </a:schemeClr>
                </a:solidFill>
              </a:rPr>
              <a:t>Sprevádzajme žiaka na jeho ceste za vzdelaním a poznaním, aby sa cieľavedomosťou a zodpovednosťou stal plnohodnotným členom spoločnosti a mohol viesť šťastný život.</a:t>
            </a:r>
          </a:p>
          <a:p>
            <a:pPr algn="l"/>
            <a:endParaRPr lang="sk-SK" sz="2000" b="1" i="1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sk-SK" sz="2000" b="1" i="1" dirty="0" smtClean="0">
                <a:solidFill>
                  <a:schemeClr val="bg2">
                    <a:lumMod val="25000"/>
                  </a:schemeClr>
                </a:solidFill>
              </a:rPr>
              <a:t>Akademický pilier     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sk-SK" sz="2000" b="1" i="1" dirty="0" smtClean="0">
                <a:solidFill>
                  <a:schemeClr val="bg2">
                    <a:lumMod val="25000"/>
                  </a:schemeClr>
                </a:solidFill>
              </a:rPr>
              <a:t>Charakterový pilier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sk-SK" sz="2000" b="1" i="1" dirty="0" smtClean="0">
                <a:solidFill>
                  <a:schemeClr val="bg2">
                    <a:lumMod val="25000"/>
                  </a:schemeClr>
                </a:solidFill>
              </a:rPr>
              <a:t>Príležitosti</a:t>
            </a:r>
            <a:endParaRPr lang="sk-SK" sz="20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654233" y="5697613"/>
            <a:ext cx="10883535" cy="1080000"/>
            <a:chOff x="715613" y="5697613"/>
            <a:chExt cx="10883535" cy="1080000"/>
          </a:xfrm>
        </p:grpSpPr>
        <p:pic>
          <p:nvPicPr>
            <p:cNvPr id="4" name="Obrázok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5613" y="5697613"/>
              <a:ext cx="2079000" cy="1080000"/>
            </a:xfrm>
            <a:prstGeom prst="rect">
              <a:avLst/>
            </a:prstGeom>
          </p:spPr>
        </p:pic>
        <p:grpSp>
          <p:nvGrpSpPr>
            <p:cNvPr id="8" name="Skupina 7"/>
            <p:cNvGrpSpPr>
              <a:grpSpLocks noChangeAspect="1"/>
            </p:cNvGrpSpPr>
            <p:nvPr/>
          </p:nvGrpSpPr>
          <p:grpSpPr>
            <a:xfrm>
              <a:off x="3695778" y="5805613"/>
              <a:ext cx="7903370" cy="972000"/>
              <a:chOff x="872374" y="5562593"/>
              <a:chExt cx="9912124" cy="1219048"/>
            </a:xfrm>
          </p:grpSpPr>
          <p:pic>
            <p:nvPicPr>
              <p:cNvPr id="5" name="Obrázok 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2374" y="5562593"/>
                <a:ext cx="3123809" cy="1219048"/>
              </a:xfrm>
              <a:prstGeom prst="rect">
                <a:avLst/>
              </a:prstGeom>
            </p:spPr>
          </p:pic>
          <p:pic>
            <p:nvPicPr>
              <p:cNvPr id="6" name="Obrázok 5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1595" y="5562593"/>
                <a:ext cx="3123809" cy="1219048"/>
              </a:xfrm>
              <a:prstGeom prst="rect">
                <a:avLst/>
              </a:prstGeom>
            </p:spPr>
          </p:pic>
          <p:pic>
            <p:nvPicPr>
              <p:cNvPr id="7" name="Obrázok 6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41348" y="5714917"/>
                <a:ext cx="2343150" cy="914400"/>
              </a:xfrm>
              <a:prstGeom prst="rect">
                <a:avLst/>
              </a:prstGeom>
            </p:spPr>
          </p:pic>
        </p:grpSp>
      </p:grpSp>
      <p:pic>
        <p:nvPicPr>
          <p:cNvPr id="10" name="Obrázok 9" descr="C:\Users\uzivatel\Desktop\Školský rok 2015_2016 2_2016\Propagácia\Foto škola\DSC_0008 malý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167" y="282029"/>
            <a:ext cx="2780665" cy="203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ok 1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121" y="347673"/>
            <a:ext cx="1216779" cy="846211"/>
          </a:xfrm>
          <a:prstGeom prst="rect">
            <a:avLst/>
          </a:prstGeom>
        </p:spPr>
      </p:pic>
      <p:pic>
        <p:nvPicPr>
          <p:cNvPr id="12" name="Obrázok 11" descr="C:\Users\uzivatel\Desktop\Školský rok 2015_2016 2_2016\Propagácia\Foto škola\DSC_0301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167" y="3260725"/>
            <a:ext cx="2780665" cy="1788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06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sk-SK" b="1" i="1" dirty="0" smtClean="0"/>
              <a:t>Akademický pilier</a:t>
            </a:r>
            <a:endParaRPr lang="sk-SK" b="1" i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629900" cy="45577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k-SK" sz="2000" b="1" i="1" dirty="0" smtClean="0"/>
              <a:t> Komunikačné a jazykové zručnosti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000" b="1" i="1" dirty="0" smtClean="0"/>
              <a:t>rozvíjaním</a:t>
            </a:r>
            <a:r>
              <a:rPr lang="sk-SK" sz="2000" i="1" dirty="0" smtClean="0"/>
              <a:t> </a:t>
            </a:r>
            <a:r>
              <a:rPr lang="sk-SK" sz="2000" b="1" i="1" dirty="0"/>
              <a:t>fonematického uvedomovania podľa D .B. </a:t>
            </a:r>
            <a:r>
              <a:rPr lang="sk-SK" sz="2000" b="1" i="1" dirty="0" err="1" smtClean="0"/>
              <a:t>Eľkonina</a:t>
            </a:r>
            <a:endParaRPr lang="sk-SK" sz="2000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sz="2000" b="1" i="1" dirty="0"/>
              <a:t>v</a:t>
            </a:r>
            <a:r>
              <a:rPr lang="sk-SK" sz="2000" b="1" i="1" dirty="0" smtClean="0"/>
              <a:t>yužívaním metódy </a:t>
            </a:r>
            <a:r>
              <a:rPr lang="sk-SK" sz="2000" b="1" i="1" dirty="0"/>
              <a:t>splývavého čítania </a:t>
            </a:r>
            <a:r>
              <a:rPr lang="sk-SK" sz="2000" b="1" i="1" dirty="0" smtClean="0"/>
              <a:t>SFUMATO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000" b="1" i="1" dirty="0"/>
              <a:t>p</a:t>
            </a:r>
            <a:r>
              <a:rPr lang="sk-SK" sz="2000" b="1" i="1" dirty="0" smtClean="0"/>
              <a:t>oužívanie nespojitého písma </a:t>
            </a:r>
            <a:r>
              <a:rPr lang="sk-SK" sz="2000" b="1" i="1" dirty="0" err="1" smtClean="0"/>
              <a:t>Comenia</a:t>
            </a:r>
            <a:r>
              <a:rPr lang="sk-SK" sz="2000" b="1" i="1" dirty="0" smtClean="0"/>
              <a:t> </a:t>
            </a:r>
            <a:r>
              <a:rPr lang="sk-SK" sz="2000" b="1" i="1" dirty="0" err="1" smtClean="0"/>
              <a:t>script</a:t>
            </a:r>
            <a:endParaRPr lang="sk-SK" sz="2000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sz="2000" b="1" i="1" dirty="0" err="1" smtClean="0"/>
              <a:t>eTwinning</a:t>
            </a:r>
            <a:endParaRPr lang="sk-SK" sz="2000" b="1" i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sk-SK" sz="2000" b="1" i="1" dirty="0"/>
              <a:t> </a:t>
            </a:r>
            <a:r>
              <a:rPr lang="sk-SK" sz="2000" b="1" i="1" dirty="0" smtClean="0"/>
              <a:t>Matematické zručnosti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000" b="1" i="1" dirty="0"/>
              <a:t> </a:t>
            </a:r>
            <a:r>
              <a:rPr lang="sk-SK" sz="2000" b="1" i="1" dirty="0" smtClean="0"/>
              <a:t>využívaním </a:t>
            </a:r>
            <a:r>
              <a:rPr lang="sk-SK" sz="2000" b="1" i="1" dirty="0" err="1"/>
              <a:t>H</a:t>
            </a:r>
            <a:r>
              <a:rPr lang="sk-SK" sz="2000" b="1" i="1" dirty="0" err="1" smtClean="0"/>
              <a:t>ejného</a:t>
            </a:r>
            <a:r>
              <a:rPr lang="sk-SK" sz="2000" b="1" i="1" dirty="0" smtClean="0"/>
              <a:t> metódy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000" b="1" i="1" dirty="0"/>
              <a:t>r</a:t>
            </a:r>
            <a:r>
              <a:rPr lang="sk-SK" sz="2000" b="1" i="1" dirty="0" smtClean="0"/>
              <a:t>ozvíjaná finančná a sociálna gramotnosť cez program </a:t>
            </a:r>
            <a:r>
              <a:rPr lang="sk-SK" sz="2000" b="1" i="1" dirty="0" err="1" smtClean="0"/>
              <a:t>Aflatoun</a:t>
            </a:r>
            <a:r>
              <a:rPr lang="sk-SK" sz="2000" b="1" i="1" dirty="0" smtClean="0"/>
              <a:t> a program Ja a peniaze</a:t>
            </a:r>
            <a:endParaRPr lang="sk-SK" sz="2000" b="1" i="1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sz="2000" b="1" i="1" dirty="0" smtClean="0"/>
              <a:t> Všeobecné zručnosti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000" b="1" i="1" dirty="0"/>
              <a:t> </a:t>
            </a:r>
            <a:r>
              <a:rPr lang="sk-SK" sz="2000" b="1" i="1" dirty="0" smtClean="0"/>
              <a:t>environmentálne ( Zelená škola) , regionálne ( rómsky jazyk), informačno-mediálne (školská TV)</a:t>
            </a:r>
          </a:p>
          <a:p>
            <a:pPr marL="0" indent="0">
              <a:buNone/>
            </a:pPr>
            <a:endParaRPr lang="sk-SK" sz="2000" b="1" i="1" dirty="0"/>
          </a:p>
          <a:p>
            <a:pPr marL="0" indent="0">
              <a:buNone/>
            </a:pPr>
            <a:endParaRPr lang="sk-SK" sz="2000" b="1" i="1" dirty="0" smtClean="0"/>
          </a:p>
          <a:p>
            <a:pPr marL="0" indent="0">
              <a:buNone/>
            </a:pPr>
            <a:endParaRPr lang="sk-SK" sz="2000" b="1" i="1" dirty="0"/>
          </a:p>
          <a:p>
            <a:pPr>
              <a:buFont typeface="Wingdings" panose="05000000000000000000" pitchFamily="2" charset="2"/>
              <a:buChar char="q"/>
            </a:pPr>
            <a:endParaRPr lang="sk-SK" sz="2000" i="1" dirty="0"/>
          </a:p>
        </p:txBody>
      </p:sp>
      <p:grpSp>
        <p:nvGrpSpPr>
          <p:cNvPr id="6" name="Skupina 5"/>
          <p:cNvGrpSpPr>
            <a:grpSpLocks noChangeAspect="1"/>
          </p:cNvGrpSpPr>
          <p:nvPr/>
        </p:nvGrpSpPr>
        <p:grpSpPr>
          <a:xfrm>
            <a:off x="2144315" y="5805613"/>
            <a:ext cx="7903370" cy="972000"/>
            <a:chOff x="872374" y="5562593"/>
            <a:chExt cx="9912124" cy="1219048"/>
          </a:xfrm>
        </p:grpSpPr>
        <p:pic>
          <p:nvPicPr>
            <p:cNvPr id="7" name="Obrázok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2374" y="5562593"/>
              <a:ext cx="3123809" cy="1219048"/>
            </a:xfrm>
            <a:prstGeom prst="rect">
              <a:avLst/>
            </a:prstGeom>
          </p:spPr>
        </p:pic>
        <p:pic>
          <p:nvPicPr>
            <p:cNvPr id="8" name="Obrázok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01595" y="5562593"/>
              <a:ext cx="3123809" cy="1219048"/>
            </a:xfrm>
            <a:prstGeom prst="rect">
              <a:avLst/>
            </a:prstGeom>
          </p:spPr>
        </p:pic>
        <p:pic>
          <p:nvPicPr>
            <p:cNvPr id="9" name="Obrázok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1348" y="5714917"/>
              <a:ext cx="234315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6033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sk-SK" b="1" i="1" dirty="0" smtClean="0"/>
              <a:t>Charakterový pilier</a:t>
            </a:r>
            <a:endParaRPr lang="sk-SK" b="1" i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k-SK" dirty="0" smtClean="0"/>
              <a:t> </a:t>
            </a:r>
            <a:r>
              <a:rPr lang="sk-SK" sz="2000" b="1" i="1" dirty="0" smtClean="0"/>
              <a:t>Jakub Chminiansky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000" b="1" i="1" dirty="0" smtClean="0"/>
              <a:t>zodpovednosť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000" b="1" i="1" dirty="0" smtClean="0"/>
              <a:t>priateľskosť </a:t>
            </a:r>
            <a:endParaRPr lang="sk-SK" sz="2000" b="1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sz="2000" b="1" i="1" dirty="0" smtClean="0"/>
              <a:t>cieľavedomosť</a:t>
            </a:r>
          </a:p>
          <a:p>
            <a:pPr marL="0" indent="0">
              <a:buNone/>
            </a:pPr>
            <a:endParaRPr lang="sk-SK" sz="2000" b="1" i="1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sz="2000" b="1" i="1" dirty="0" smtClean="0"/>
              <a:t> </a:t>
            </a:r>
            <a:r>
              <a:rPr lang="es-ES_tradnl" sz="2000" b="1" i="1" dirty="0" smtClean="0"/>
              <a:t>Uvedomenie </a:t>
            </a:r>
            <a:r>
              <a:rPr lang="es-ES_tradnl" sz="2000" b="1" i="1" dirty="0"/>
              <a:t>si vlastnej </a:t>
            </a:r>
            <a:r>
              <a:rPr lang="es-ES_tradnl" sz="2000" b="1" i="1" dirty="0" smtClean="0"/>
              <a:t>hodnoty</a:t>
            </a:r>
            <a:endParaRPr lang="sk-SK" sz="2000" b="1" i="1" dirty="0" smtClean="0"/>
          </a:p>
          <a:p>
            <a:pPr marL="0" indent="0">
              <a:buNone/>
            </a:pPr>
            <a:endParaRPr lang="sk-SK" sz="2000" b="1" i="1" dirty="0"/>
          </a:p>
          <a:p>
            <a:pPr marL="0" indent="0">
              <a:buNone/>
            </a:pPr>
            <a:endParaRPr lang="sk-SK" sz="2000" dirty="0"/>
          </a:p>
        </p:txBody>
      </p:sp>
      <p:grpSp>
        <p:nvGrpSpPr>
          <p:cNvPr id="6" name="Skupina 5"/>
          <p:cNvGrpSpPr>
            <a:grpSpLocks noChangeAspect="1"/>
          </p:cNvGrpSpPr>
          <p:nvPr/>
        </p:nvGrpSpPr>
        <p:grpSpPr>
          <a:xfrm>
            <a:off x="2144315" y="5805613"/>
            <a:ext cx="7903370" cy="972000"/>
            <a:chOff x="872374" y="5562593"/>
            <a:chExt cx="9912124" cy="1219048"/>
          </a:xfrm>
        </p:grpSpPr>
        <p:pic>
          <p:nvPicPr>
            <p:cNvPr id="7" name="Obrázok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2374" y="5562593"/>
              <a:ext cx="3123809" cy="1219048"/>
            </a:xfrm>
            <a:prstGeom prst="rect">
              <a:avLst/>
            </a:prstGeom>
          </p:spPr>
        </p:pic>
        <p:pic>
          <p:nvPicPr>
            <p:cNvPr id="8" name="Obrázok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01595" y="5562593"/>
              <a:ext cx="3123809" cy="1219048"/>
            </a:xfrm>
            <a:prstGeom prst="rect">
              <a:avLst/>
            </a:prstGeom>
          </p:spPr>
        </p:pic>
        <p:pic>
          <p:nvPicPr>
            <p:cNvPr id="9" name="Obrázok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1348" y="5714917"/>
              <a:ext cx="234315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680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sk-SK" sz="4000" b="1" i="1" dirty="0" smtClean="0"/>
              <a:t>Príležitostný pilier - </a:t>
            </a:r>
            <a:r>
              <a:rPr lang="sk-SK" sz="4000" b="1" i="1" dirty="0" err="1" smtClean="0"/>
              <a:t>Aspirations</a:t>
            </a:r>
            <a:endParaRPr lang="sk-SK" sz="4000" b="1" i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k-SK" sz="5000" b="1" i="1" dirty="0" smtClean="0"/>
              <a:t> Rovesnícke vzdelávanie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5000" b="1" i="1" dirty="0" smtClean="0"/>
              <a:t> program Otvorené školy</a:t>
            </a:r>
          </a:p>
          <a:p>
            <a:pPr marL="0" indent="0">
              <a:buNone/>
            </a:pPr>
            <a:endParaRPr lang="sk-SK" sz="5000" b="1" i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sk-SK" sz="5000" b="1" i="1" dirty="0" smtClean="0"/>
              <a:t> Škola priateľská k deťom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5000" b="1" i="1" dirty="0"/>
              <a:t> </a:t>
            </a:r>
            <a:r>
              <a:rPr lang="sk-SK" sz="5000" b="1" i="1" dirty="0" smtClean="0"/>
              <a:t>žiacka školská rada</a:t>
            </a:r>
          </a:p>
          <a:p>
            <a:pPr marL="0" indent="0">
              <a:buNone/>
            </a:pPr>
            <a:endParaRPr lang="sk-SK" sz="5000" b="1" i="1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sz="5000" b="1" i="1" dirty="0" smtClean="0"/>
              <a:t> Rozvojové programy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5000" b="1" i="1" dirty="0" smtClean="0"/>
              <a:t>Cestujeme s </a:t>
            </a:r>
            <a:r>
              <a:rPr lang="sk-SK" sz="5000" b="1" i="1" dirty="0"/>
              <a:t>J</a:t>
            </a:r>
            <a:r>
              <a:rPr lang="sk-SK" sz="5000" b="1" i="1" dirty="0" smtClean="0"/>
              <a:t>akubom Chminianskym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5000" b="1" i="1" dirty="0" smtClean="0"/>
              <a:t>Spoznávame susedov s </a:t>
            </a:r>
            <a:r>
              <a:rPr lang="sk-SK" sz="5000" b="1" i="1" dirty="0"/>
              <a:t>J</a:t>
            </a:r>
            <a:r>
              <a:rPr lang="sk-SK" sz="5000" b="1" i="1" dirty="0" smtClean="0"/>
              <a:t>akubom Chminianskym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sz="5000" b="1" i="1" dirty="0"/>
          </a:p>
          <a:p>
            <a:pPr>
              <a:buFont typeface="Wingdings" panose="05000000000000000000" pitchFamily="2" charset="2"/>
              <a:buChar char="q"/>
            </a:pPr>
            <a:r>
              <a:rPr lang="sk-SK" sz="5000" b="1" i="1" dirty="0" smtClean="0"/>
              <a:t> Živé knihy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5000" b="1" i="1" dirty="0"/>
              <a:t>p</a:t>
            </a:r>
            <a:r>
              <a:rPr lang="sk-SK" sz="5000" b="1" i="1" dirty="0" smtClean="0"/>
              <a:t>ríbehy a poznanie</a:t>
            </a:r>
          </a:p>
          <a:p>
            <a:pPr marL="0" indent="0">
              <a:buNone/>
            </a:pPr>
            <a:endParaRPr lang="sk-SK" sz="2000" b="1" i="1" dirty="0"/>
          </a:p>
          <a:p>
            <a:pPr marL="0" indent="0">
              <a:buNone/>
            </a:pPr>
            <a:r>
              <a:rPr lang="sk-SK" sz="2000" b="1" i="1" dirty="0" smtClean="0"/>
              <a:t> </a:t>
            </a:r>
          </a:p>
          <a:p>
            <a:pPr marL="0" indent="0">
              <a:buNone/>
            </a:pPr>
            <a:endParaRPr lang="sk-SK" sz="2000" b="1" i="1" dirty="0"/>
          </a:p>
        </p:txBody>
      </p:sp>
      <p:grpSp>
        <p:nvGrpSpPr>
          <p:cNvPr id="4" name="Skupina 3"/>
          <p:cNvGrpSpPr>
            <a:grpSpLocks noChangeAspect="1"/>
          </p:cNvGrpSpPr>
          <p:nvPr/>
        </p:nvGrpSpPr>
        <p:grpSpPr>
          <a:xfrm>
            <a:off x="2144315" y="5805613"/>
            <a:ext cx="7903370" cy="972000"/>
            <a:chOff x="872374" y="5562593"/>
            <a:chExt cx="9912124" cy="1219048"/>
          </a:xfrm>
        </p:grpSpPr>
        <p:pic>
          <p:nvPicPr>
            <p:cNvPr id="5" name="Obrázok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2374" y="5562593"/>
              <a:ext cx="3123809" cy="1219048"/>
            </a:xfrm>
            <a:prstGeom prst="rect">
              <a:avLst/>
            </a:prstGeom>
          </p:spPr>
        </p:pic>
        <p:pic>
          <p:nvPicPr>
            <p:cNvPr id="6" name="Obrázok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01595" y="5562593"/>
              <a:ext cx="3123809" cy="1219048"/>
            </a:xfrm>
            <a:prstGeom prst="rect">
              <a:avLst/>
            </a:prstGeom>
          </p:spPr>
        </p:pic>
        <p:pic>
          <p:nvPicPr>
            <p:cNvPr id="7" name="Obrázok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1348" y="5714917"/>
              <a:ext cx="234315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850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 algn="ctr">
              <a:buNone/>
            </a:pPr>
            <a:r>
              <a:rPr lang="sk-SK" sz="4000" dirty="0" smtClean="0"/>
              <a:t>Ďakujem za pozornosť </a:t>
            </a:r>
            <a:r>
              <a:rPr lang="sk-SK" sz="4000" dirty="0" smtClean="0">
                <a:sym typeface="Wingdings" panose="05000000000000000000" pitchFamily="2" charset="2"/>
              </a:rPr>
              <a:t></a:t>
            </a:r>
          </a:p>
          <a:p>
            <a:pPr marL="0" indent="0" algn="ctr">
              <a:buNone/>
            </a:pPr>
            <a:endParaRPr lang="sk-SK" sz="4000" dirty="0" smtClean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endParaRPr lang="sk-SK" sz="400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sk-SK" sz="2000">
                <a:sym typeface="Wingdings" panose="05000000000000000000" pitchFamily="2" charset="2"/>
              </a:rPr>
              <a:t>https://zschjakubovany.edupage.org/</a:t>
            </a:r>
            <a:endParaRPr lang="sk-SK" sz="2000" dirty="0" smtClean="0">
              <a:sym typeface="Wingdings" panose="05000000000000000000" pitchFamily="2" charset="2"/>
            </a:endParaRPr>
          </a:p>
        </p:txBody>
      </p:sp>
      <p:grpSp>
        <p:nvGrpSpPr>
          <p:cNvPr id="4" name="Skupina 3"/>
          <p:cNvGrpSpPr>
            <a:grpSpLocks noChangeAspect="1"/>
          </p:cNvGrpSpPr>
          <p:nvPr/>
        </p:nvGrpSpPr>
        <p:grpSpPr>
          <a:xfrm>
            <a:off x="2144315" y="5805613"/>
            <a:ext cx="7903370" cy="972000"/>
            <a:chOff x="872374" y="5562593"/>
            <a:chExt cx="9912124" cy="1219048"/>
          </a:xfrm>
        </p:grpSpPr>
        <p:pic>
          <p:nvPicPr>
            <p:cNvPr id="5" name="Obrázok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2374" y="5562593"/>
              <a:ext cx="3123809" cy="1219048"/>
            </a:xfrm>
            <a:prstGeom prst="rect">
              <a:avLst/>
            </a:prstGeom>
          </p:spPr>
        </p:pic>
        <p:pic>
          <p:nvPicPr>
            <p:cNvPr id="6" name="Obrázok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01595" y="5562593"/>
              <a:ext cx="3123809" cy="1219048"/>
            </a:xfrm>
            <a:prstGeom prst="rect">
              <a:avLst/>
            </a:prstGeom>
          </p:spPr>
        </p:pic>
        <p:pic>
          <p:nvPicPr>
            <p:cNvPr id="7" name="Obrázok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41348" y="5714917"/>
              <a:ext cx="234315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6029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167</Words>
  <Application>Microsoft Office PowerPoint</Application>
  <PresentationFormat>Širokouhlá</PresentationFormat>
  <Paragraphs>52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Motív Office</vt:lpstr>
      <vt:lpstr>   Vzdelávanie pre demokraciu a ľudské práva </vt:lpstr>
      <vt:lpstr>   Učíme sa pre život</vt:lpstr>
      <vt:lpstr>Akademický pilier</vt:lpstr>
      <vt:lpstr>Charakterový pilier</vt:lpstr>
      <vt:lpstr>Príležitostný pilier - Aspirations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 zadajte nadpis...</dc:title>
  <dc:creator>Peter Bernáth</dc:creator>
  <cp:lastModifiedBy>Zuzana Čačová</cp:lastModifiedBy>
  <cp:revision>21</cp:revision>
  <dcterms:created xsi:type="dcterms:W3CDTF">2018-10-11T10:05:34Z</dcterms:created>
  <dcterms:modified xsi:type="dcterms:W3CDTF">2018-10-24T09:23:02Z</dcterms:modified>
</cp:coreProperties>
</file>